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strument Sans SemiBold"/>
      <p:regular r:id="rId17"/>
      <p:bold r:id="rId18"/>
      <p:italic r:id="rId19"/>
      <p:boldItalic r:id="rId20"/>
    </p:embeddedFont>
    <p:embeddedFont>
      <p:font typeface="Instrument Sans Medium"/>
      <p:regular r:id="rId21"/>
      <p:bold r:id="rId22"/>
      <p:italic r:id="rId23"/>
      <p:boldItalic r:id="rId24"/>
    </p:embeddedFont>
    <p:embeddedFont>
      <p:font typeface="Instrument Sans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32" Type="http://schemas.openxmlformats.org/officeDocument/2006/relationships/font" Target="fonts/RobotoMono-boldItalic.fntdata"/><Relationship Id="rId20" Type="http://schemas.openxmlformats.org/officeDocument/2006/relationships/font" Target="fonts/InstrumentSansSemiBold-boldItalic.fntdata"/><Relationship Id="rId22" Type="http://schemas.openxmlformats.org/officeDocument/2006/relationships/font" Target="fonts/InstrumentSansMedium-bold.fntdata"/><Relationship Id="rId21" Type="http://schemas.openxmlformats.org/officeDocument/2006/relationships/font" Target="fonts/InstrumentSansMedium-regular.fntdata"/><Relationship Id="rId24" Type="http://schemas.openxmlformats.org/officeDocument/2006/relationships/font" Target="fonts/InstrumentSansMedium-boldItalic.fntdata"/><Relationship Id="rId23" Type="http://schemas.openxmlformats.org/officeDocument/2006/relationships/font" Target="fonts/InstrumentSansMedium-italic.fntdata"/><Relationship Id="rId26" Type="http://schemas.openxmlformats.org/officeDocument/2006/relationships/font" Target="fonts/InstrumentSans-bold.fntdata"/><Relationship Id="rId25" Type="http://schemas.openxmlformats.org/officeDocument/2006/relationships/font" Target="fonts/InstrumentSans-regular.fntdata"/><Relationship Id="rId28" Type="http://schemas.openxmlformats.org/officeDocument/2006/relationships/font" Target="fonts/InstrumentSans-boldItalic.fntdata"/><Relationship Id="rId27" Type="http://schemas.openxmlformats.org/officeDocument/2006/relationships/font" Target="fonts/InstrumentSans-italic.fntdata"/><Relationship Id="rId29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strumentSans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InstrumentSansSemiBold-italic.fntdata"/><Relationship Id="rId18" Type="http://schemas.openxmlformats.org/officeDocument/2006/relationships/font" Target="fonts/Instrument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83b8f56cd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83b8f56cd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683b8f56cd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683b8f56cd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83b8f56c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683b8f56c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83b8f56c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83b8f56c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83b8f56cd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683b8f56c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83b8f56c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683b8f56c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83b8f56c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83b8f56c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83b8f56cd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83b8f56c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83b8f56cd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83b8f56cd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683b8f56c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683b8f56c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57" name="Google Shape;57;p14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58" name="Google Shape;58;p14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70" name="Google Shape;70;p15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5" name="Google Shape;75;p16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80" name="Google Shape;80;p16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" name="Google Shape;129;p19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0" name="Google Shape;130;p19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1" name="Google Shape;131;p19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9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9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3" name="Google Shape;153;p20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4" name="Google Shape;154;p20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20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7" name="Google Shape;157;p20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" name="Google Shape;158;p20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2" name="Google Shape;172;p2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4" name="Google Shape;194;p25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207" name="Google Shape;207;p27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208" name="Google Shape;208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215" name="Google Shape;215;p28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1" name="Google Shape;221;p28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25" name="Google Shape;225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47" name="Google Shape;247;p30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1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61" name="Google Shape;261;p31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64" name="Google Shape;264;p31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67" name="Google Shape;267;p31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3" name="Google Shape;283;p32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7" name="Google Shape;297;p33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98" name="Google Shape;298;p33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9" name="Google Shape;299;p33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00" name="Google Shape;300;p33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01" name="Google Shape;301;p33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02" name="Google Shape;302;p3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3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4" name="Google Shape;314;p34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5" name="Google Shape;315;p34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6" name="Google Shape;316;p3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7" name="Google Shape;317;p34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8" name="Google Shape;318;p34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9" name="Google Shape;319;p34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5" name="Google Shape;325;p3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3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9" name="Google Shape;339;p3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37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1" name="Google Shape;341;p37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42" name="Google Shape;342;p37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43" name="Google Shape;343;p37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4" name="Google Shape;344;p37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7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6" name="Google Shape;346;p37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47" name="Google Shape;347;p37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37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8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54" name="Google Shape;354;p38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55" name="Google Shape;355;p38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6" name="Google Shape;356;p3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7" name="Google Shape;357;p38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58" name="Google Shape;358;p38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2" name="Google Shape;362;p39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39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9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5" name="Google Shape;365;p3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6" name="Google Shape;366;p39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8" name="Google Shape;368;p39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3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0" name="Google Shape;380;p4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1" name="Google Shape;381;p40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5" name="Google Shape;385;p4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6" name="Google Shape;386;p41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7" name="Google Shape;387;p41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41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9" name="Google Shape;389;p41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0" name="Google Shape;390;p41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41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2" name="Google Shape;392;p41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3" name="Google Shape;393;p41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41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5" name="Google Shape;395;p41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6" name="Google Shape;396;p41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41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8" name="Google Shape;398;p41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02" name="Google Shape;402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16" name="Google Shape;416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21" name="Google Shape;421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2" name="Google Shape;422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" name="Google Shape;434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5" name="Google Shape;435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0" name="Google Shape;440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3" name="Google Shape;443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0" name="Google Shape;450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1" name="Google Shape;451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7" name="Google Shape;457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8" name="Google Shape;458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0" name="Google Shape;460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1" name="Google Shape;461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4" name="Google Shape;464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7" name="Google Shape;467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0" name="Google Shape;470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5" name="Google Shape;475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8" name="Google Shape;478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3" name="Google Shape;4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6" name="Google Shape;486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Rebecca Ndubuisi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2132824" y="4434600"/>
            <a:ext cx="12936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14-june-2025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06" name="Google Shape;506;p63"/>
          <p:cNvSpPr txBox="1"/>
          <p:nvPr>
            <p:ph type="title"/>
          </p:nvPr>
        </p:nvSpPr>
        <p:spPr>
          <a:xfrm>
            <a:off x="291800" y="465200"/>
            <a:ext cx="6897300" cy="18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EduHub: E-Learning Platform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MongoDB Project Presentation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/>
          <p:nvPr/>
        </p:nvSpPr>
        <p:spPr>
          <a:xfrm>
            <a:off x="284700" y="3703425"/>
            <a:ext cx="4227300" cy="9651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3" name="Google Shape;593;p72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oodland landscape covered in mist. &#10;" id="511" name="Google Shape;511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044" l="-21143" r="-21144" t="24034"/>
          <a:stretch/>
        </p:blipFill>
        <p:spPr>
          <a:xfrm>
            <a:off x="-10475" y="0"/>
            <a:ext cx="9167700" cy="5143501"/>
          </a:xfrm>
          <a:prstGeom prst="rect">
            <a:avLst/>
          </a:prstGeom>
        </p:spPr>
      </p:pic>
      <p:sp>
        <p:nvSpPr>
          <p:cNvPr id="512" name="Google Shape;512;p64"/>
          <p:cNvSpPr txBox="1"/>
          <p:nvPr>
            <p:ph type="title"/>
          </p:nvPr>
        </p:nvSpPr>
        <p:spPr>
          <a:xfrm>
            <a:off x="284700" y="284400"/>
            <a:ext cx="4227300" cy="11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Project Overview</a:t>
            </a:r>
            <a:endParaRPr sz="4900"/>
          </a:p>
        </p:txBody>
      </p:sp>
      <p:sp>
        <p:nvSpPr>
          <p:cNvPr id="513" name="Google Shape;513;p64"/>
          <p:cNvSpPr/>
          <p:nvPr/>
        </p:nvSpPr>
        <p:spPr>
          <a:xfrm>
            <a:off x="288400" y="1815600"/>
            <a:ext cx="4223700" cy="2853000"/>
          </a:xfrm>
          <a:prstGeom prst="roundRect">
            <a:avLst>
              <a:gd fmla="val 774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4" name="Google Shape;514;p64"/>
          <p:cNvSpPr txBox="1"/>
          <p:nvPr/>
        </p:nvSpPr>
        <p:spPr>
          <a:xfrm>
            <a:off x="284700" y="920950"/>
            <a:ext cx="4005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descr="Mist covering forest " id="515" name="Google Shape;515;p64"/>
          <p:cNvPicPr preferRelativeResize="0"/>
          <p:nvPr/>
        </p:nvPicPr>
        <p:blipFill rotWithShape="1">
          <a:blip r:embed="rId4">
            <a:alphaModFix/>
          </a:blip>
          <a:srcRect b="27497" l="46535" r="19022" t="20316"/>
          <a:stretch/>
        </p:blipFill>
        <p:spPr>
          <a:xfrm>
            <a:off x="3702889" y="2048400"/>
            <a:ext cx="587700" cy="582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 a scalable MongoDB-based e-learning platform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Modules: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&amp; Content Management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Enrollments &amp; Assignments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Analytics &amp; Performance Tracking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/>
          <p:nvPr/>
        </p:nvSpPr>
        <p:spPr>
          <a:xfrm>
            <a:off x="4629475" y="474900"/>
            <a:ext cx="4227300" cy="4193700"/>
          </a:xfrm>
          <a:prstGeom prst="roundRect">
            <a:avLst>
              <a:gd fmla="val 455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25" name="Google Shape;525;p65"/>
          <p:cNvSpPr txBox="1"/>
          <p:nvPr/>
        </p:nvSpPr>
        <p:spPr>
          <a:xfrm>
            <a:off x="695025" y="1760325"/>
            <a:ext cx="33516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Database Design</a:t>
            </a:r>
            <a:endParaRPr sz="34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6" name="Google Shape;526;p65"/>
          <p:cNvSpPr txBox="1"/>
          <p:nvPr/>
        </p:nvSpPr>
        <p:spPr>
          <a:xfrm>
            <a:off x="4629475" y="521275"/>
            <a:ext cx="4227300" cy="4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2743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Database: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eduhub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Main Collections:</a:t>
            </a:r>
            <a:br>
              <a:rPr b="1" lang="en" sz="1100"/>
            </a:b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lang="en" sz="1100"/>
              <a:t>: stores students &amp; instructors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courses</a:t>
            </a:r>
            <a:r>
              <a:rPr lang="en" sz="1100"/>
              <a:t>: course content and metadata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enrollments</a:t>
            </a:r>
            <a:r>
              <a:rPr lang="en" sz="1100"/>
              <a:t>: maps users to courses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assignments</a:t>
            </a:r>
            <a:r>
              <a:rPr lang="en" sz="1100"/>
              <a:t>: homework with due dates &amp; grading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submissions</a:t>
            </a:r>
            <a:r>
              <a:rPr lang="en" sz="1100"/>
              <a:t>: student work with grades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Document-Oriented Structure:</a:t>
            </a:r>
            <a:r>
              <a:rPr lang="en" sz="1100"/>
              <a:t> Used embedded documents for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profile</a:t>
            </a:r>
            <a:r>
              <a:rPr lang="en" sz="1100"/>
              <a:t>, arrays for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skills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tags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7" name="Google Shape;527;p6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28" name="Google Shape;528;p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/>
          <p:nvPr/>
        </p:nvSpPr>
        <p:spPr>
          <a:xfrm>
            <a:off x="4629475" y="474900"/>
            <a:ext cx="4227300" cy="4193700"/>
          </a:xfrm>
          <a:prstGeom prst="roundRect">
            <a:avLst>
              <a:gd fmla="val 455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$jsonSchema</a:t>
            </a:r>
            <a:r>
              <a:rPr lang="en" sz="1100"/>
              <a:t> to enforce: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Required fields</a:t>
            </a:r>
            <a:r>
              <a:rPr lang="en" sz="1100"/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_id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dateJoined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Data types</a:t>
            </a:r>
            <a:r>
              <a:rPr lang="en" sz="1100"/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Enum validation</a:t>
            </a:r>
            <a:r>
              <a:rPr lang="en" sz="1100"/>
              <a:t> for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lang="en" sz="1100"/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["student", "instructor"]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Email format validation</a:t>
            </a:r>
            <a:br>
              <a:rPr b="1" lang="en" sz="1100"/>
            </a:b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This ensures </a:t>
            </a:r>
            <a:r>
              <a:rPr b="1" lang="en" sz="1100"/>
              <a:t>data integrity and consistency.</a:t>
            </a:r>
            <a:endParaRPr b="1" sz="1100"/>
          </a:p>
        </p:txBody>
      </p:sp>
      <p:pic>
        <p:nvPicPr>
          <p:cNvPr id="534" name="Google Shape;5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35" name="Google Shape;535;p66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Schema Validation</a:t>
            </a:r>
            <a:endParaRPr sz="30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36" name="Google Shape;536;p6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37" name="Google Shape;537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43" name="Google Shape;543;p67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CRUD Operations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44" name="Google Shape;544;p6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45" name="Google Shape;545;p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6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7"/>
          <p:cNvSpPr txBox="1"/>
          <p:nvPr/>
        </p:nvSpPr>
        <p:spPr>
          <a:xfrm>
            <a:off x="4629475" y="1867900"/>
            <a:ext cx="45147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reusable Python functions for: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Insertions</a:t>
            </a:r>
            <a:r>
              <a:rPr lang="en" sz="1100"/>
              <a:t> with validation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Read Queries</a:t>
            </a:r>
            <a:r>
              <a:rPr lang="en" sz="1100"/>
              <a:t>: joins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$lookup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Updates</a:t>
            </a:r>
            <a:r>
              <a:rPr lang="en" sz="1100"/>
              <a:t>: profile info, grades, tags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Deletes</a:t>
            </a:r>
            <a:r>
              <a:rPr lang="en" sz="1100"/>
              <a:t>: soft delete for users, hard delete for enrollments/lessons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Supported both </a:t>
            </a:r>
            <a:r>
              <a:rPr b="1" lang="en" sz="1100"/>
              <a:t>generic and specific</a:t>
            </a:r>
            <a:r>
              <a:rPr lang="en" sz="1100"/>
              <a:t> update/delete functions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53" name="Google Shape;553;p68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Analytics and Aggregation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554" name="Google Shape;554;p6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6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8"/>
          <p:cNvSpPr txBox="1"/>
          <p:nvPr/>
        </p:nvSpPr>
        <p:spPr>
          <a:xfrm>
            <a:off x="4702300" y="1330050"/>
            <a:ext cx="43659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Performance Stats: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Enrollment counts per course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Average course ratings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Completion rates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Student &amp; Instructor Insights: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Average grades per student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Revenue per instructor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Engagement trends (submissions, tags)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63" name="Google Shape;563;p69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Indexing &amp; Optimization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564" name="Google Shape;564;p6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65" name="Google Shape;565;p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6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9"/>
          <p:cNvSpPr txBox="1"/>
          <p:nvPr/>
        </p:nvSpPr>
        <p:spPr>
          <a:xfrm>
            <a:off x="4702300" y="1330050"/>
            <a:ext cx="43659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Created indexes on: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100"/>
              <a:t> for user lookup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category</a:t>
            </a:r>
            <a:r>
              <a:rPr lang="en" sz="1100"/>
              <a:t> for course search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due Date</a:t>
            </a:r>
            <a:r>
              <a:rPr lang="en" sz="1100"/>
              <a:t> for assignment queries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Used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.explain()</a:t>
            </a:r>
            <a:r>
              <a:rPr lang="en" sz="1100"/>
              <a:t> and Python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lang="en" sz="1100"/>
              <a:t> to analyze &amp; improve slow queries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73" name="Google Shape;573;p70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Challenges &amp; Solutions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574" name="Google Shape;574;p7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75" name="Google Shape;575;p7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7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0"/>
          <p:cNvSpPr txBox="1"/>
          <p:nvPr/>
        </p:nvSpPr>
        <p:spPr>
          <a:xfrm>
            <a:off x="4778100" y="3024200"/>
            <a:ext cx="436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Challenge:</a:t>
            </a:r>
            <a:r>
              <a:rPr lang="en" sz="1100"/>
              <a:t> Managing nested document complexity</a:t>
            </a:r>
            <a:br>
              <a:rPr lang="en" sz="1100"/>
            </a:br>
            <a:r>
              <a:rPr lang="en" sz="1100"/>
              <a:t> </a:t>
            </a:r>
            <a:r>
              <a:rPr b="1" lang="en" sz="1100"/>
              <a:t>Solution:</a:t>
            </a:r>
            <a:r>
              <a:rPr lang="en" sz="1100"/>
              <a:t> Used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$lookup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$unwind</a:t>
            </a:r>
            <a:r>
              <a:rPr lang="en" sz="1100"/>
              <a:t> for joins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Challenge:</a:t>
            </a:r>
            <a:r>
              <a:rPr lang="en" sz="1100"/>
              <a:t> Schema enforcement in NoSQL</a:t>
            </a:r>
            <a:br>
              <a:rPr lang="en" sz="1100"/>
            </a:br>
            <a:r>
              <a:rPr lang="en" sz="1100"/>
              <a:t> </a:t>
            </a:r>
            <a:r>
              <a:rPr b="1" lang="en" sz="1100"/>
              <a:t>Solution:</a:t>
            </a:r>
            <a:r>
              <a:rPr lang="en" sz="1100"/>
              <a:t> Used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$jsonSchema</a:t>
            </a:r>
            <a:r>
              <a:rPr lang="en" sz="1100"/>
              <a:t> and PyMongo validators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Challenge:</a:t>
            </a:r>
            <a:r>
              <a:rPr lang="en" sz="1100"/>
              <a:t> Query performance</a:t>
            </a:r>
            <a:br>
              <a:rPr lang="en" sz="1100"/>
            </a:br>
            <a:r>
              <a:rPr lang="en" sz="1100"/>
              <a:t> </a:t>
            </a:r>
            <a:r>
              <a:rPr b="1" lang="en" sz="1100"/>
              <a:t>Solution:</a:t>
            </a:r>
            <a:r>
              <a:rPr lang="en" sz="1100"/>
              <a:t> Added indexes and  explain plans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583" name="Google Shape;583;p71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Conclusion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584" name="Google Shape;584;p7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85" name="Google Shape;585;p7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7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1"/>
          <p:cNvSpPr txBox="1"/>
          <p:nvPr/>
        </p:nvSpPr>
        <p:spPr>
          <a:xfrm>
            <a:off x="4723800" y="1916500"/>
            <a:ext cx="436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Learnt the use of </a:t>
            </a:r>
            <a:r>
              <a:rPr lang="en"/>
              <a:t>MongoDB which supports flexible, scalable e-learning backend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Document model is suitable document retrieval.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pipelines enable deep analytics.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validation and indexing ensure data quality and performance.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